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2" r:id="rId6"/>
    <p:sldId id="263" r:id="rId7"/>
    <p:sldId id="260" r:id="rId8"/>
    <p:sldId id="264" r:id="rId9"/>
    <p:sldId id="265" r:id="rId10"/>
    <p:sldId id="266" r:id="rId11"/>
    <p:sldId id="267" r:id="rId12"/>
    <p:sldId id="268" r:id="rId13"/>
    <p:sldId id="269" r:id="rId1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1"/>
  </p:normalViewPr>
  <p:slideViewPr>
    <p:cSldViewPr snapToGrid="0" snapToObjects="1">
      <p:cViewPr varScale="1">
        <p:scale>
          <a:sx n="46" d="100"/>
          <a:sy n="46" d="100"/>
        </p:scale>
        <p:origin x="1300" y="-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" name="Shape 3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hoek"/>
          <p:cNvSpPr/>
          <p:nvPr/>
        </p:nvSpPr>
        <p:spPr>
          <a:xfrm>
            <a:off x="-22564" y="3297895"/>
            <a:ext cx="13049927" cy="2306379"/>
          </a:xfrm>
          <a:prstGeom prst="rect">
            <a:avLst/>
          </a:prstGeom>
          <a:solidFill>
            <a:srgbClr val="2584A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CytoData2017"/>
          <p:cNvSpPr txBox="1"/>
          <p:nvPr/>
        </p:nvSpPr>
        <p:spPr>
          <a:xfrm>
            <a:off x="4496643" y="3514393"/>
            <a:ext cx="4011514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4800" b="0">
                <a:solidFill>
                  <a:srgbClr val="31333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CytoData</a:t>
            </a:r>
            <a:r>
              <a:rPr>
                <a:solidFill>
                  <a:srgbClr val="FFFFFF"/>
                </a:solidFill>
              </a:rPr>
              <a:t>2017</a:t>
            </a:r>
          </a:p>
        </p:txBody>
      </p:sp>
      <p:sp>
        <p:nvSpPr>
          <p:cNvPr id="14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Vierkant"/>
          <p:cNvSpPr/>
          <p:nvPr/>
        </p:nvSpPr>
        <p:spPr>
          <a:xfrm>
            <a:off x="-3686" y="-5770"/>
            <a:ext cx="1270001" cy="1270001"/>
          </a:xfrm>
          <a:prstGeom prst="rect">
            <a:avLst/>
          </a:prstGeom>
          <a:solidFill>
            <a:srgbClr val="2584A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" name="CytoData2017"/>
          <p:cNvSpPr txBox="1"/>
          <p:nvPr/>
        </p:nvSpPr>
        <p:spPr>
          <a:xfrm>
            <a:off x="9574284" y="8963295"/>
            <a:ext cx="3361979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4000" b="0">
                <a:solidFill>
                  <a:srgbClr val="31333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CytoData</a:t>
            </a:r>
            <a:r>
              <a:rPr>
                <a:solidFill>
                  <a:srgbClr val="2584A3"/>
                </a:solidFill>
              </a:rPr>
              <a:t>2017</a:t>
            </a:r>
          </a:p>
        </p:txBody>
      </p:sp>
      <p:sp>
        <p:nvSpPr>
          <p:cNvPr id="30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toData2017"/>
          <p:cNvSpPr txBox="1"/>
          <p:nvPr/>
        </p:nvSpPr>
        <p:spPr>
          <a:xfrm>
            <a:off x="9574284" y="8963295"/>
            <a:ext cx="3361979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4000" b="0">
                <a:solidFill>
                  <a:srgbClr val="31333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CytoData</a:t>
            </a:r>
            <a:r>
              <a:rPr>
                <a:solidFill>
                  <a:srgbClr val="2584A3"/>
                </a:solidFill>
              </a:rPr>
              <a:t>2017</a:t>
            </a:r>
          </a:p>
        </p:txBody>
      </p:sp>
      <p:sp>
        <p:nvSpPr>
          <p:cNvPr id="3" name="Titelteks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Titeltekst</a:t>
            </a:r>
          </a:p>
        </p:txBody>
      </p:sp>
      <p:sp>
        <p:nvSpPr>
          <p:cNvPr id="4" name="Hoofdtekst - niveau één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5" name="Dianumm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eng Qiu, Michaël Barbier, Marlies Verschuuren"/>
          <p:cNvSpPr txBox="1"/>
          <p:nvPr/>
        </p:nvSpPr>
        <p:spPr>
          <a:xfrm>
            <a:off x="2670148" y="4768772"/>
            <a:ext cx="8838896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3200" b="0">
                <a:solidFill>
                  <a:srgbClr val="313338"/>
                </a:solidFill>
              </a:defRPr>
            </a:lvl1pPr>
          </a:lstStyle>
          <a:p>
            <a:r>
              <a:t>Peng Qiu, Michaël Barbier, Marlies Verschuuren 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epeer"/>
          <p:cNvGrpSpPr/>
          <p:nvPr/>
        </p:nvGrpSpPr>
        <p:grpSpPr>
          <a:xfrm>
            <a:off x="286354" y="294269"/>
            <a:ext cx="2148086" cy="1282417"/>
            <a:chOff x="0" y="0"/>
            <a:chExt cx="2148084" cy="1282415"/>
          </a:xfrm>
        </p:grpSpPr>
        <p:grpSp>
          <p:nvGrpSpPr>
            <p:cNvPr id="8" name="Groepeer"/>
            <p:cNvGrpSpPr/>
            <p:nvPr/>
          </p:nvGrpSpPr>
          <p:grpSpPr>
            <a:xfrm>
              <a:off x="0" y="0"/>
              <a:ext cx="2148084" cy="1282415"/>
              <a:chOff x="0" y="0"/>
              <a:chExt cx="2148083" cy="1282414"/>
            </a:xfrm>
          </p:grpSpPr>
          <p:sp>
            <p:nvSpPr>
              <p:cNvPr id="10" name="Rechthoek"/>
              <p:cNvSpPr/>
              <p:nvPr/>
            </p:nvSpPr>
            <p:spPr>
              <a:xfrm>
                <a:off x="0" y="0"/>
                <a:ext cx="2148083" cy="1282414"/>
              </a:xfrm>
              <a:prstGeom prst="rect">
                <a:avLst/>
              </a:prstGeom>
              <a:solidFill>
                <a:srgbClr val="E2E2E2"/>
              </a:solidFill>
              <a:ln w="25400" cap="flat">
                <a:solidFill>
                  <a:srgbClr val="2584A3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1" name="Feature red.…"/>
              <p:cNvSpPr txBox="1"/>
              <p:nvPr/>
            </p:nvSpPr>
            <p:spPr>
              <a:xfrm>
                <a:off x="63500" y="450730"/>
                <a:ext cx="2021083" cy="4719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b="0"/>
                </a:pPr>
                <a:r>
                  <a:rPr lang="en-US" dirty="0" smtClean="0"/>
                  <a:t>Evaluation</a:t>
                </a:r>
                <a:endParaRPr dirty="0"/>
              </a:p>
            </p:txBody>
          </p:sp>
        </p:grpSp>
        <p:sp>
          <p:nvSpPr>
            <p:cNvPr id="9" name="3"/>
            <p:cNvSpPr/>
            <p:nvPr/>
          </p:nvSpPr>
          <p:spPr>
            <a:xfrm>
              <a:off x="0" y="0"/>
              <a:ext cx="320729" cy="321739"/>
            </a:xfrm>
            <a:prstGeom prst="rect">
              <a:avLst/>
            </a:prstGeom>
            <a:solidFill>
              <a:srgbClr val="2584A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4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lang="en-US" dirty="0" smtClean="0"/>
                <a:t>4</a:t>
              </a:r>
              <a:endParaRPr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375" y="1300162"/>
            <a:ext cx="8020050" cy="715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7359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epeer"/>
          <p:cNvGrpSpPr/>
          <p:nvPr/>
        </p:nvGrpSpPr>
        <p:grpSpPr>
          <a:xfrm>
            <a:off x="286354" y="294269"/>
            <a:ext cx="2148086" cy="1282417"/>
            <a:chOff x="0" y="0"/>
            <a:chExt cx="2148084" cy="1282415"/>
          </a:xfrm>
        </p:grpSpPr>
        <p:grpSp>
          <p:nvGrpSpPr>
            <p:cNvPr id="8" name="Groepeer"/>
            <p:cNvGrpSpPr/>
            <p:nvPr/>
          </p:nvGrpSpPr>
          <p:grpSpPr>
            <a:xfrm>
              <a:off x="0" y="0"/>
              <a:ext cx="2148084" cy="1282415"/>
              <a:chOff x="0" y="0"/>
              <a:chExt cx="2148083" cy="1282414"/>
            </a:xfrm>
          </p:grpSpPr>
          <p:sp>
            <p:nvSpPr>
              <p:cNvPr id="10" name="Rechthoek"/>
              <p:cNvSpPr/>
              <p:nvPr/>
            </p:nvSpPr>
            <p:spPr>
              <a:xfrm>
                <a:off x="0" y="0"/>
                <a:ext cx="2148083" cy="1282414"/>
              </a:xfrm>
              <a:prstGeom prst="rect">
                <a:avLst/>
              </a:prstGeom>
              <a:solidFill>
                <a:srgbClr val="E2E2E2"/>
              </a:solidFill>
              <a:ln w="25400" cap="flat">
                <a:solidFill>
                  <a:srgbClr val="2584A3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1" name="Feature red.…"/>
              <p:cNvSpPr txBox="1"/>
              <p:nvPr/>
            </p:nvSpPr>
            <p:spPr>
              <a:xfrm>
                <a:off x="63500" y="450730"/>
                <a:ext cx="2021083" cy="4719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b="0"/>
                </a:pPr>
                <a:r>
                  <a:rPr lang="en-US" dirty="0" smtClean="0"/>
                  <a:t>Evaluation</a:t>
                </a:r>
                <a:endParaRPr dirty="0"/>
              </a:p>
            </p:txBody>
          </p:sp>
        </p:grpSp>
        <p:sp>
          <p:nvSpPr>
            <p:cNvPr id="9" name="3"/>
            <p:cNvSpPr/>
            <p:nvPr/>
          </p:nvSpPr>
          <p:spPr>
            <a:xfrm>
              <a:off x="0" y="0"/>
              <a:ext cx="320729" cy="321739"/>
            </a:xfrm>
            <a:prstGeom prst="rect">
              <a:avLst/>
            </a:prstGeom>
            <a:solidFill>
              <a:srgbClr val="2584A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4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lang="en-US" dirty="0" smtClean="0"/>
                <a:t>4</a:t>
              </a:r>
              <a:endParaRPr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375" y="1300162"/>
            <a:ext cx="8020050" cy="715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1662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epeer"/>
          <p:cNvGrpSpPr/>
          <p:nvPr/>
        </p:nvGrpSpPr>
        <p:grpSpPr>
          <a:xfrm>
            <a:off x="286354" y="294269"/>
            <a:ext cx="2148086" cy="1282417"/>
            <a:chOff x="0" y="0"/>
            <a:chExt cx="2148084" cy="1282415"/>
          </a:xfrm>
        </p:grpSpPr>
        <p:grpSp>
          <p:nvGrpSpPr>
            <p:cNvPr id="8" name="Groepeer"/>
            <p:cNvGrpSpPr/>
            <p:nvPr/>
          </p:nvGrpSpPr>
          <p:grpSpPr>
            <a:xfrm>
              <a:off x="0" y="0"/>
              <a:ext cx="2148084" cy="1282415"/>
              <a:chOff x="0" y="0"/>
              <a:chExt cx="2148083" cy="1282414"/>
            </a:xfrm>
          </p:grpSpPr>
          <p:sp>
            <p:nvSpPr>
              <p:cNvPr id="10" name="Rechthoek"/>
              <p:cNvSpPr/>
              <p:nvPr/>
            </p:nvSpPr>
            <p:spPr>
              <a:xfrm>
                <a:off x="0" y="0"/>
                <a:ext cx="2148083" cy="1282414"/>
              </a:xfrm>
              <a:prstGeom prst="rect">
                <a:avLst/>
              </a:prstGeom>
              <a:solidFill>
                <a:srgbClr val="E2E2E2"/>
              </a:solidFill>
              <a:ln w="25400" cap="flat">
                <a:solidFill>
                  <a:srgbClr val="2584A3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1" name="Feature red.…"/>
              <p:cNvSpPr txBox="1"/>
              <p:nvPr/>
            </p:nvSpPr>
            <p:spPr>
              <a:xfrm>
                <a:off x="63500" y="450730"/>
                <a:ext cx="2021083" cy="4719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b="0"/>
                </a:pPr>
                <a:r>
                  <a:rPr lang="en-US" dirty="0" smtClean="0"/>
                  <a:t>Evaluation</a:t>
                </a:r>
                <a:endParaRPr dirty="0"/>
              </a:p>
            </p:txBody>
          </p:sp>
        </p:grpSp>
        <p:sp>
          <p:nvSpPr>
            <p:cNvPr id="9" name="3"/>
            <p:cNvSpPr/>
            <p:nvPr/>
          </p:nvSpPr>
          <p:spPr>
            <a:xfrm>
              <a:off x="0" y="0"/>
              <a:ext cx="320729" cy="321739"/>
            </a:xfrm>
            <a:prstGeom prst="rect">
              <a:avLst/>
            </a:prstGeom>
            <a:solidFill>
              <a:srgbClr val="2584A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4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lang="en-US" dirty="0" smtClean="0"/>
                <a:t>4</a:t>
              </a:r>
              <a:endParaRPr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375" y="1300162"/>
            <a:ext cx="8020050" cy="715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08357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epeer"/>
          <p:cNvGrpSpPr/>
          <p:nvPr/>
        </p:nvGrpSpPr>
        <p:grpSpPr>
          <a:xfrm>
            <a:off x="286354" y="294269"/>
            <a:ext cx="2148086" cy="1282417"/>
            <a:chOff x="0" y="0"/>
            <a:chExt cx="2148084" cy="1282415"/>
          </a:xfrm>
        </p:grpSpPr>
        <p:grpSp>
          <p:nvGrpSpPr>
            <p:cNvPr id="8" name="Groepeer"/>
            <p:cNvGrpSpPr/>
            <p:nvPr/>
          </p:nvGrpSpPr>
          <p:grpSpPr>
            <a:xfrm>
              <a:off x="0" y="0"/>
              <a:ext cx="2148084" cy="1282415"/>
              <a:chOff x="0" y="0"/>
              <a:chExt cx="2148083" cy="1282414"/>
            </a:xfrm>
          </p:grpSpPr>
          <p:sp>
            <p:nvSpPr>
              <p:cNvPr id="10" name="Rechthoek"/>
              <p:cNvSpPr/>
              <p:nvPr/>
            </p:nvSpPr>
            <p:spPr>
              <a:xfrm>
                <a:off x="0" y="0"/>
                <a:ext cx="2148083" cy="1282414"/>
              </a:xfrm>
              <a:prstGeom prst="rect">
                <a:avLst/>
              </a:prstGeom>
              <a:solidFill>
                <a:srgbClr val="E2E2E2"/>
              </a:solidFill>
              <a:ln w="25400" cap="flat">
                <a:solidFill>
                  <a:srgbClr val="2584A3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1" name="Feature red.…"/>
              <p:cNvSpPr txBox="1"/>
              <p:nvPr/>
            </p:nvSpPr>
            <p:spPr>
              <a:xfrm>
                <a:off x="63500" y="450730"/>
                <a:ext cx="2021083" cy="4719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b="0"/>
                </a:pPr>
                <a:r>
                  <a:rPr lang="en-US" dirty="0" smtClean="0"/>
                  <a:t>Evaluation</a:t>
                </a:r>
                <a:endParaRPr dirty="0"/>
              </a:p>
            </p:txBody>
          </p:sp>
        </p:grpSp>
        <p:sp>
          <p:nvSpPr>
            <p:cNvPr id="9" name="3"/>
            <p:cNvSpPr/>
            <p:nvPr/>
          </p:nvSpPr>
          <p:spPr>
            <a:xfrm>
              <a:off x="0" y="0"/>
              <a:ext cx="320729" cy="321739"/>
            </a:xfrm>
            <a:prstGeom prst="rect">
              <a:avLst/>
            </a:prstGeom>
            <a:solidFill>
              <a:srgbClr val="2584A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4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lang="en-US" dirty="0" smtClean="0"/>
                <a:t>4</a:t>
              </a:r>
              <a:endParaRPr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375" y="1300162"/>
            <a:ext cx="8020050" cy="71532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64966" y="509038"/>
            <a:ext cx="394659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Is this helping?     </a:t>
            </a:r>
            <a: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Wingdings" panose="05000000000000000000" pitchFamily="2" charset="2"/>
              </a:rPr>
              <a:t>  or 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96086734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r="23709"/>
          <a:stretch>
            <a:fillRect/>
          </a:stretch>
        </p:blipFill>
        <p:spPr>
          <a:xfrm>
            <a:off x="496356" y="2933879"/>
            <a:ext cx="5218078" cy="471709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Plate Differences"/>
          <p:cNvSpPr txBox="1"/>
          <p:nvPr/>
        </p:nvSpPr>
        <p:spPr>
          <a:xfrm>
            <a:off x="740049" y="678864"/>
            <a:ext cx="3533345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3200">
                <a:solidFill>
                  <a:srgbClr val="2584A3"/>
                </a:solidFill>
              </a:defRPr>
            </a:lvl1pPr>
          </a:lstStyle>
          <a:p>
            <a:r>
              <a:rPr dirty="0"/>
              <a:t>Plate Differences </a:t>
            </a:r>
          </a:p>
        </p:txBody>
      </p:sp>
      <p:pic>
        <p:nvPicPr>
          <p:cNvPr id="43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57369" y="2874584"/>
            <a:ext cx="6623389" cy="4567855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All compounds"/>
          <p:cNvSpPr txBox="1"/>
          <p:nvPr/>
        </p:nvSpPr>
        <p:spPr>
          <a:xfrm>
            <a:off x="2081979" y="2241154"/>
            <a:ext cx="2270928" cy="471924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lang="nl-BE" dirty="0" smtClean="0"/>
              <a:t>ALL</a:t>
            </a:r>
            <a:endParaRPr dirty="0"/>
          </a:p>
        </p:txBody>
      </p:sp>
      <p:sp>
        <p:nvSpPr>
          <p:cNvPr id="45" name="CTRL"/>
          <p:cNvSpPr txBox="1"/>
          <p:nvPr/>
        </p:nvSpPr>
        <p:spPr>
          <a:xfrm>
            <a:off x="8533629" y="2246433"/>
            <a:ext cx="2270928" cy="461366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CTRL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epeer"/>
          <p:cNvGrpSpPr/>
          <p:nvPr/>
        </p:nvGrpSpPr>
        <p:grpSpPr>
          <a:xfrm>
            <a:off x="775090" y="3744055"/>
            <a:ext cx="2148084" cy="1282415"/>
            <a:chOff x="0" y="0"/>
            <a:chExt cx="2148082" cy="1282413"/>
          </a:xfrm>
        </p:grpSpPr>
        <p:grpSp>
          <p:nvGrpSpPr>
            <p:cNvPr id="49" name="Groepeer"/>
            <p:cNvGrpSpPr/>
            <p:nvPr/>
          </p:nvGrpSpPr>
          <p:grpSpPr>
            <a:xfrm>
              <a:off x="0" y="0"/>
              <a:ext cx="2148083" cy="1282414"/>
              <a:chOff x="0" y="0"/>
              <a:chExt cx="2148082" cy="1282413"/>
            </a:xfrm>
          </p:grpSpPr>
          <p:sp>
            <p:nvSpPr>
              <p:cNvPr id="47" name="Rechthoek"/>
              <p:cNvSpPr/>
              <p:nvPr/>
            </p:nvSpPr>
            <p:spPr>
              <a:xfrm>
                <a:off x="0" y="0"/>
                <a:ext cx="2148083" cy="1282414"/>
              </a:xfrm>
              <a:prstGeom prst="rect">
                <a:avLst/>
              </a:prstGeom>
              <a:solidFill>
                <a:srgbClr val="E2E2E2"/>
              </a:solidFill>
              <a:ln w="25400" cap="flat">
                <a:solidFill>
                  <a:srgbClr val="2584A3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8" name="Norm. based on ctrl"/>
              <p:cNvSpPr txBox="1"/>
              <p:nvPr/>
            </p:nvSpPr>
            <p:spPr>
              <a:xfrm>
                <a:off x="63500" y="251773"/>
                <a:ext cx="2021083" cy="8296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0"/>
                </a:lvl1pPr>
              </a:lstStyle>
              <a:p>
                <a:r>
                  <a:t>Norm. based on ctrl</a:t>
                </a:r>
              </a:p>
            </p:txBody>
          </p:sp>
        </p:grpSp>
        <p:sp>
          <p:nvSpPr>
            <p:cNvPr id="50" name="1"/>
            <p:cNvSpPr/>
            <p:nvPr/>
          </p:nvSpPr>
          <p:spPr>
            <a:xfrm>
              <a:off x="0" y="0"/>
              <a:ext cx="320729" cy="321739"/>
            </a:xfrm>
            <a:prstGeom prst="rect">
              <a:avLst/>
            </a:prstGeom>
            <a:solidFill>
              <a:srgbClr val="2584A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4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56" name="Groepeer"/>
          <p:cNvGrpSpPr/>
          <p:nvPr/>
        </p:nvGrpSpPr>
        <p:grpSpPr>
          <a:xfrm>
            <a:off x="3744977" y="3744055"/>
            <a:ext cx="2301231" cy="1282417"/>
            <a:chOff x="0" y="0"/>
            <a:chExt cx="2301229" cy="1282415"/>
          </a:xfrm>
        </p:grpSpPr>
        <p:grpSp>
          <p:nvGrpSpPr>
            <p:cNvPr id="54" name="Groepeer"/>
            <p:cNvGrpSpPr/>
            <p:nvPr/>
          </p:nvGrpSpPr>
          <p:grpSpPr>
            <a:xfrm>
              <a:off x="0" y="0"/>
              <a:ext cx="2301229" cy="1282415"/>
              <a:chOff x="0" y="0"/>
              <a:chExt cx="2301228" cy="1282414"/>
            </a:xfrm>
          </p:grpSpPr>
          <p:sp>
            <p:nvSpPr>
              <p:cNvPr id="52" name="Rechthoek"/>
              <p:cNvSpPr/>
              <p:nvPr/>
            </p:nvSpPr>
            <p:spPr>
              <a:xfrm>
                <a:off x="0" y="0"/>
                <a:ext cx="2275083" cy="1282414"/>
              </a:xfrm>
              <a:prstGeom prst="rect">
                <a:avLst/>
              </a:prstGeom>
              <a:solidFill>
                <a:srgbClr val="E2E2E2"/>
              </a:solidFill>
              <a:ln w="25400" cap="flat">
                <a:solidFill>
                  <a:srgbClr val="2584A3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3" name="Feature red.…"/>
              <p:cNvSpPr txBox="1"/>
              <p:nvPr/>
            </p:nvSpPr>
            <p:spPr>
              <a:xfrm>
                <a:off x="26145" y="278576"/>
                <a:ext cx="2275083" cy="8412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b="0"/>
                </a:pPr>
                <a:r>
                  <a:rPr dirty="0"/>
                  <a:t>Feature </a:t>
                </a:r>
                <a:r>
                  <a:rPr lang="nl-BE" dirty="0" smtClean="0"/>
                  <a:t>Groups</a:t>
                </a:r>
                <a:endParaRPr dirty="0"/>
              </a:p>
              <a:p>
                <a:pPr>
                  <a:defRPr b="0"/>
                </a:pPr>
                <a:r>
                  <a:rPr lang="nl-BE" dirty="0" smtClean="0"/>
                  <a:t>*</a:t>
                </a:r>
                <a:r>
                  <a:rPr dirty="0" smtClean="0"/>
                  <a:t> </a:t>
                </a:r>
                <a:r>
                  <a:rPr dirty="0"/>
                  <a:t>Corr</a:t>
                </a:r>
              </a:p>
            </p:txBody>
          </p:sp>
        </p:grpSp>
        <p:sp>
          <p:nvSpPr>
            <p:cNvPr id="55" name="2"/>
            <p:cNvSpPr/>
            <p:nvPr/>
          </p:nvSpPr>
          <p:spPr>
            <a:xfrm>
              <a:off x="0" y="0"/>
              <a:ext cx="320729" cy="321739"/>
            </a:xfrm>
            <a:prstGeom prst="rect">
              <a:avLst/>
            </a:prstGeom>
            <a:solidFill>
              <a:srgbClr val="2584A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4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61" name="Groepeer"/>
          <p:cNvGrpSpPr/>
          <p:nvPr/>
        </p:nvGrpSpPr>
        <p:grpSpPr>
          <a:xfrm>
            <a:off x="6714864" y="3744055"/>
            <a:ext cx="2148086" cy="1282417"/>
            <a:chOff x="0" y="0"/>
            <a:chExt cx="2148084" cy="1282415"/>
          </a:xfrm>
        </p:grpSpPr>
        <p:grpSp>
          <p:nvGrpSpPr>
            <p:cNvPr id="59" name="Groepeer"/>
            <p:cNvGrpSpPr/>
            <p:nvPr/>
          </p:nvGrpSpPr>
          <p:grpSpPr>
            <a:xfrm>
              <a:off x="0" y="0"/>
              <a:ext cx="2148084" cy="1282415"/>
              <a:chOff x="0" y="0"/>
              <a:chExt cx="2148083" cy="1282414"/>
            </a:xfrm>
          </p:grpSpPr>
          <p:sp>
            <p:nvSpPr>
              <p:cNvPr id="57" name="Rechthoek"/>
              <p:cNvSpPr/>
              <p:nvPr/>
            </p:nvSpPr>
            <p:spPr>
              <a:xfrm>
                <a:off x="0" y="0"/>
                <a:ext cx="2148083" cy="1282414"/>
              </a:xfrm>
              <a:prstGeom prst="rect">
                <a:avLst/>
              </a:prstGeom>
              <a:solidFill>
                <a:srgbClr val="E2E2E2"/>
              </a:solidFill>
              <a:ln w="25400" cap="flat">
                <a:solidFill>
                  <a:srgbClr val="2584A3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8" name="Feature red.…"/>
              <p:cNvSpPr txBox="1"/>
              <p:nvPr/>
            </p:nvSpPr>
            <p:spPr>
              <a:xfrm>
                <a:off x="63500" y="266064"/>
                <a:ext cx="2021083" cy="8412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b="0"/>
                </a:pPr>
                <a:r>
                  <a:rPr dirty="0"/>
                  <a:t>Feature red.</a:t>
                </a:r>
              </a:p>
              <a:p>
                <a:pPr>
                  <a:defRPr b="0"/>
                </a:pPr>
                <a:r>
                  <a:rPr lang="nl-BE" dirty="0" smtClean="0"/>
                  <a:t>*</a:t>
                </a:r>
                <a:r>
                  <a:rPr dirty="0" smtClean="0"/>
                  <a:t> </a:t>
                </a:r>
                <a:r>
                  <a:rPr dirty="0"/>
                  <a:t>Var</a:t>
                </a:r>
              </a:p>
            </p:txBody>
          </p:sp>
        </p:grpSp>
        <p:sp>
          <p:nvSpPr>
            <p:cNvPr id="60" name="3"/>
            <p:cNvSpPr/>
            <p:nvPr/>
          </p:nvSpPr>
          <p:spPr>
            <a:xfrm>
              <a:off x="0" y="0"/>
              <a:ext cx="320729" cy="321739"/>
            </a:xfrm>
            <a:prstGeom prst="rect">
              <a:avLst/>
            </a:prstGeom>
            <a:solidFill>
              <a:srgbClr val="2584A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4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62" name="Workplan"/>
          <p:cNvSpPr txBox="1"/>
          <p:nvPr/>
        </p:nvSpPr>
        <p:spPr>
          <a:xfrm>
            <a:off x="740049" y="678864"/>
            <a:ext cx="1941882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3200">
                <a:solidFill>
                  <a:srgbClr val="2584A3"/>
                </a:solidFill>
              </a:defRPr>
            </a:lvl1pPr>
          </a:lstStyle>
          <a:p>
            <a:r>
              <a:t>Workplan</a:t>
            </a:r>
          </a:p>
        </p:txBody>
      </p:sp>
      <p:grpSp>
        <p:nvGrpSpPr>
          <p:cNvPr id="18" name="Groepeer"/>
          <p:cNvGrpSpPr/>
          <p:nvPr/>
        </p:nvGrpSpPr>
        <p:grpSpPr>
          <a:xfrm>
            <a:off x="9721299" y="3757905"/>
            <a:ext cx="2148086" cy="1282417"/>
            <a:chOff x="0" y="0"/>
            <a:chExt cx="2148084" cy="1282415"/>
          </a:xfrm>
        </p:grpSpPr>
        <p:grpSp>
          <p:nvGrpSpPr>
            <p:cNvPr id="19" name="Groepeer"/>
            <p:cNvGrpSpPr/>
            <p:nvPr/>
          </p:nvGrpSpPr>
          <p:grpSpPr>
            <a:xfrm>
              <a:off x="0" y="0"/>
              <a:ext cx="2148084" cy="1282415"/>
              <a:chOff x="0" y="0"/>
              <a:chExt cx="2148083" cy="1282414"/>
            </a:xfrm>
          </p:grpSpPr>
          <p:sp>
            <p:nvSpPr>
              <p:cNvPr id="21" name="Rechthoek"/>
              <p:cNvSpPr/>
              <p:nvPr/>
            </p:nvSpPr>
            <p:spPr>
              <a:xfrm>
                <a:off x="0" y="0"/>
                <a:ext cx="2148083" cy="1282414"/>
              </a:xfrm>
              <a:prstGeom prst="rect">
                <a:avLst/>
              </a:prstGeom>
              <a:solidFill>
                <a:srgbClr val="E2E2E2"/>
              </a:solidFill>
              <a:ln w="25400" cap="flat">
                <a:solidFill>
                  <a:srgbClr val="2584A3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2" name="Feature red.…"/>
              <p:cNvSpPr txBox="1"/>
              <p:nvPr/>
            </p:nvSpPr>
            <p:spPr>
              <a:xfrm>
                <a:off x="63500" y="450730"/>
                <a:ext cx="2021083" cy="4719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b="0"/>
                </a:pPr>
                <a:r>
                  <a:rPr lang="en-US" dirty="0" smtClean="0"/>
                  <a:t>Evaluation</a:t>
                </a:r>
                <a:endParaRPr dirty="0"/>
              </a:p>
            </p:txBody>
          </p:sp>
        </p:grpSp>
        <p:sp>
          <p:nvSpPr>
            <p:cNvPr id="20" name="3"/>
            <p:cNvSpPr/>
            <p:nvPr/>
          </p:nvSpPr>
          <p:spPr>
            <a:xfrm>
              <a:off x="0" y="0"/>
              <a:ext cx="320729" cy="321739"/>
            </a:xfrm>
            <a:prstGeom prst="rect">
              <a:avLst/>
            </a:prstGeom>
            <a:solidFill>
              <a:srgbClr val="2584A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4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lang="en-US" dirty="0" smtClean="0"/>
                <a:t>4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epeer"/>
          <p:cNvGrpSpPr/>
          <p:nvPr/>
        </p:nvGrpSpPr>
        <p:grpSpPr>
          <a:xfrm>
            <a:off x="239058" y="259843"/>
            <a:ext cx="2148083" cy="1282415"/>
            <a:chOff x="0" y="0"/>
            <a:chExt cx="2148082" cy="1282413"/>
          </a:xfrm>
        </p:grpSpPr>
        <p:grpSp>
          <p:nvGrpSpPr>
            <p:cNvPr id="66" name="Groepeer"/>
            <p:cNvGrpSpPr/>
            <p:nvPr/>
          </p:nvGrpSpPr>
          <p:grpSpPr>
            <a:xfrm>
              <a:off x="0" y="0"/>
              <a:ext cx="2148083" cy="1282414"/>
              <a:chOff x="0" y="0"/>
              <a:chExt cx="2148082" cy="1282413"/>
            </a:xfrm>
          </p:grpSpPr>
          <p:sp>
            <p:nvSpPr>
              <p:cNvPr id="64" name="Rechthoek"/>
              <p:cNvSpPr/>
              <p:nvPr/>
            </p:nvSpPr>
            <p:spPr>
              <a:xfrm>
                <a:off x="0" y="0"/>
                <a:ext cx="2148083" cy="1282414"/>
              </a:xfrm>
              <a:prstGeom prst="rect">
                <a:avLst/>
              </a:prstGeom>
              <a:solidFill>
                <a:srgbClr val="E2E2E2"/>
              </a:solidFill>
              <a:ln w="25400" cap="flat">
                <a:solidFill>
                  <a:srgbClr val="2584A3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65" name="Norm. based on ctrl"/>
              <p:cNvSpPr txBox="1"/>
              <p:nvPr/>
            </p:nvSpPr>
            <p:spPr>
              <a:xfrm>
                <a:off x="63500" y="251773"/>
                <a:ext cx="2021083" cy="8296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0"/>
                </a:lvl1pPr>
              </a:lstStyle>
              <a:p>
                <a:r>
                  <a:t>Norm. based on ctrl</a:t>
                </a:r>
              </a:p>
            </p:txBody>
          </p:sp>
        </p:grpSp>
        <p:sp>
          <p:nvSpPr>
            <p:cNvPr id="67" name="1"/>
            <p:cNvSpPr/>
            <p:nvPr/>
          </p:nvSpPr>
          <p:spPr>
            <a:xfrm>
              <a:off x="0" y="0"/>
              <a:ext cx="320729" cy="321739"/>
            </a:xfrm>
            <a:prstGeom prst="rect">
              <a:avLst/>
            </a:prstGeom>
            <a:solidFill>
              <a:srgbClr val="2584A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4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450643" y="155187"/>
            <a:ext cx="10590020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For each plate: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	</a:t>
            </a:r>
            <a: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take the 64 control</a:t>
            </a:r>
            <a:r>
              <a:rPr kumimoji="0" lang="en-US" sz="24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wells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	</a:t>
            </a:r>
            <a:r>
              <a:rPr kumimoji="0" lang="en-US" sz="24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compute the mean and </a:t>
            </a:r>
            <a:r>
              <a:rPr kumimoji="0" lang="en-US" sz="2400" b="1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std</a:t>
            </a:r>
            <a:r>
              <a:rPr kumimoji="0" lang="en-US" sz="24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of all 824 features using the control wells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aseline="0" dirty="0"/>
              <a:t>	</a:t>
            </a:r>
            <a:r>
              <a:rPr lang="en-US" baseline="0" dirty="0" smtClean="0"/>
              <a:t>normalize data</a:t>
            </a:r>
            <a:r>
              <a:rPr lang="en-US" dirty="0" smtClean="0"/>
              <a:t> </a:t>
            </a:r>
            <a:r>
              <a:rPr lang="en-US" dirty="0" err="1" smtClean="0"/>
              <a:t>data</a:t>
            </a:r>
            <a:r>
              <a:rPr lang="en-US" dirty="0" smtClean="0"/>
              <a:t> for each feature by the mean and </a:t>
            </a:r>
            <a:r>
              <a:rPr lang="en-US" dirty="0" err="1" smtClean="0"/>
              <a:t>std</a:t>
            </a:r>
            <a:endParaRPr lang="en-US" dirty="0" smtClean="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	visualize before and after using PCA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	</a:t>
            </a:r>
            <a:r>
              <a:rPr lang="en-US" dirty="0" smtClean="0"/>
              <a:t>observe shrinkage of the distribution of the controls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396" y="2961069"/>
            <a:ext cx="9755476" cy="653129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eer"/>
          <p:cNvGrpSpPr/>
          <p:nvPr/>
        </p:nvGrpSpPr>
        <p:grpSpPr>
          <a:xfrm>
            <a:off x="336759" y="294273"/>
            <a:ext cx="2301231" cy="1282417"/>
            <a:chOff x="0" y="0"/>
            <a:chExt cx="2301229" cy="1282415"/>
          </a:xfrm>
        </p:grpSpPr>
        <p:grpSp>
          <p:nvGrpSpPr>
            <p:cNvPr id="10" name="Groepeer"/>
            <p:cNvGrpSpPr/>
            <p:nvPr/>
          </p:nvGrpSpPr>
          <p:grpSpPr>
            <a:xfrm>
              <a:off x="0" y="0"/>
              <a:ext cx="2301229" cy="1282415"/>
              <a:chOff x="0" y="0"/>
              <a:chExt cx="2301228" cy="1282414"/>
            </a:xfrm>
          </p:grpSpPr>
          <p:sp>
            <p:nvSpPr>
              <p:cNvPr id="12" name="Rechthoek"/>
              <p:cNvSpPr/>
              <p:nvPr/>
            </p:nvSpPr>
            <p:spPr>
              <a:xfrm>
                <a:off x="0" y="0"/>
                <a:ext cx="2275083" cy="1282414"/>
              </a:xfrm>
              <a:prstGeom prst="rect">
                <a:avLst/>
              </a:prstGeom>
              <a:solidFill>
                <a:srgbClr val="E2E2E2"/>
              </a:solidFill>
              <a:ln w="25400" cap="flat">
                <a:solidFill>
                  <a:srgbClr val="2584A3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3" name="Feature red.…"/>
              <p:cNvSpPr txBox="1"/>
              <p:nvPr/>
            </p:nvSpPr>
            <p:spPr>
              <a:xfrm>
                <a:off x="26145" y="278576"/>
                <a:ext cx="2275083" cy="8412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b="0"/>
                </a:pPr>
                <a:r>
                  <a:rPr dirty="0"/>
                  <a:t>Feature </a:t>
                </a:r>
                <a:r>
                  <a:rPr lang="nl-BE" dirty="0" smtClean="0"/>
                  <a:t>Groups</a:t>
                </a:r>
                <a:endParaRPr dirty="0"/>
              </a:p>
              <a:p>
                <a:pPr>
                  <a:defRPr b="0"/>
                </a:pPr>
                <a:r>
                  <a:rPr lang="nl-BE" dirty="0" smtClean="0"/>
                  <a:t>*</a:t>
                </a:r>
                <a:r>
                  <a:rPr dirty="0" smtClean="0"/>
                  <a:t> </a:t>
                </a:r>
                <a:r>
                  <a:rPr dirty="0"/>
                  <a:t>Corr</a:t>
                </a:r>
              </a:p>
            </p:txBody>
          </p:sp>
        </p:grpSp>
        <p:sp>
          <p:nvSpPr>
            <p:cNvPr id="11" name="2"/>
            <p:cNvSpPr/>
            <p:nvPr/>
          </p:nvSpPr>
          <p:spPr>
            <a:xfrm>
              <a:off x="0" y="0"/>
              <a:ext cx="320729" cy="321739"/>
            </a:xfrm>
            <a:prstGeom prst="rect">
              <a:avLst/>
            </a:prstGeom>
            <a:solidFill>
              <a:srgbClr val="2584A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4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t>2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488" y="3034146"/>
            <a:ext cx="4848823" cy="43247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326" y="3034146"/>
            <a:ext cx="4848823" cy="43247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9079" y="2168708"/>
            <a:ext cx="514564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Features are not</a:t>
            </a:r>
            <a:r>
              <a:rPr kumimoji="0" lang="en-US" sz="24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equally important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64059" y="2176107"/>
            <a:ext cx="499335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Features can</a:t>
            </a:r>
            <a:r>
              <a:rPr kumimoji="0" lang="en-US" sz="24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be highly correlated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3489644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49584" y="643723"/>
            <a:ext cx="6016071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Group</a:t>
            </a:r>
            <a:r>
              <a:rPr kumimoji="0" lang="en-US" sz="24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features based on correlation, 0.9</a:t>
            </a:r>
            <a:endParaRPr lang="en-US" dirty="0" smtClean="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Selected important feature groups (26)</a:t>
            </a:r>
            <a:endParaRPr kumimoji="0" lang="en-US" sz="2400" b="1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036" y="3183907"/>
            <a:ext cx="4541116" cy="40503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618" y="3183907"/>
            <a:ext cx="4541116" cy="4050330"/>
          </a:xfrm>
          <a:prstGeom prst="rect">
            <a:avLst/>
          </a:prstGeom>
        </p:spPr>
      </p:pic>
      <p:grpSp>
        <p:nvGrpSpPr>
          <p:cNvPr id="14" name="Groepeer"/>
          <p:cNvGrpSpPr/>
          <p:nvPr/>
        </p:nvGrpSpPr>
        <p:grpSpPr>
          <a:xfrm>
            <a:off x="771264" y="395432"/>
            <a:ext cx="2148086" cy="1282417"/>
            <a:chOff x="0" y="0"/>
            <a:chExt cx="2148084" cy="1282415"/>
          </a:xfrm>
        </p:grpSpPr>
        <p:grpSp>
          <p:nvGrpSpPr>
            <p:cNvPr id="15" name="Groepeer"/>
            <p:cNvGrpSpPr/>
            <p:nvPr/>
          </p:nvGrpSpPr>
          <p:grpSpPr>
            <a:xfrm>
              <a:off x="0" y="0"/>
              <a:ext cx="2148084" cy="1282415"/>
              <a:chOff x="0" y="0"/>
              <a:chExt cx="2148083" cy="1282414"/>
            </a:xfrm>
          </p:grpSpPr>
          <p:sp>
            <p:nvSpPr>
              <p:cNvPr id="17" name="Rechthoek"/>
              <p:cNvSpPr/>
              <p:nvPr/>
            </p:nvSpPr>
            <p:spPr>
              <a:xfrm>
                <a:off x="0" y="0"/>
                <a:ext cx="2148083" cy="1282414"/>
              </a:xfrm>
              <a:prstGeom prst="rect">
                <a:avLst/>
              </a:prstGeom>
              <a:solidFill>
                <a:srgbClr val="E2E2E2"/>
              </a:solidFill>
              <a:ln w="25400" cap="flat">
                <a:solidFill>
                  <a:srgbClr val="2584A3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" name="Feature red.…"/>
              <p:cNvSpPr txBox="1"/>
              <p:nvPr/>
            </p:nvSpPr>
            <p:spPr>
              <a:xfrm>
                <a:off x="63500" y="266064"/>
                <a:ext cx="2021083" cy="8412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b="0"/>
                </a:pPr>
                <a:r>
                  <a:rPr dirty="0"/>
                  <a:t>Feature red.</a:t>
                </a:r>
              </a:p>
              <a:p>
                <a:pPr>
                  <a:defRPr b="0"/>
                </a:pPr>
                <a:r>
                  <a:rPr lang="nl-BE" dirty="0" smtClean="0"/>
                  <a:t>*</a:t>
                </a:r>
                <a:r>
                  <a:rPr dirty="0" smtClean="0"/>
                  <a:t> </a:t>
                </a:r>
                <a:r>
                  <a:rPr dirty="0"/>
                  <a:t>Var</a:t>
                </a:r>
              </a:p>
            </p:txBody>
          </p:sp>
        </p:grpSp>
        <p:sp>
          <p:nvSpPr>
            <p:cNvPr id="16" name="3"/>
            <p:cNvSpPr/>
            <p:nvPr/>
          </p:nvSpPr>
          <p:spPr>
            <a:xfrm>
              <a:off x="0" y="0"/>
              <a:ext cx="320729" cy="321739"/>
            </a:xfrm>
            <a:prstGeom prst="rect">
              <a:avLst/>
            </a:prstGeom>
            <a:solidFill>
              <a:srgbClr val="2584A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4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t>3</a:t>
              </a:r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8811491" y="2161309"/>
            <a:ext cx="55418" cy="569421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29296137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epeer"/>
          <p:cNvGrpSpPr/>
          <p:nvPr/>
        </p:nvGrpSpPr>
        <p:grpSpPr>
          <a:xfrm>
            <a:off x="286354" y="294269"/>
            <a:ext cx="2148086" cy="1282417"/>
            <a:chOff x="0" y="0"/>
            <a:chExt cx="2148084" cy="1282415"/>
          </a:xfrm>
        </p:grpSpPr>
        <p:grpSp>
          <p:nvGrpSpPr>
            <p:cNvPr id="8" name="Groepeer"/>
            <p:cNvGrpSpPr/>
            <p:nvPr/>
          </p:nvGrpSpPr>
          <p:grpSpPr>
            <a:xfrm>
              <a:off x="0" y="0"/>
              <a:ext cx="2148084" cy="1282415"/>
              <a:chOff x="0" y="0"/>
              <a:chExt cx="2148083" cy="1282414"/>
            </a:xfrm>
          </p:grpSpPr>
          <p:sp>
            <p:nvSpPr>
              <p:cNvPr id="10" name="Rechthoek"/>
              <p:cNvSpPr/>
              <p:nvPr/>
            </p:nvSpPr>
            <p:spPr>
              <a:xfrm>
                <a:off x="0" y="0"/>
                <a:ext cx="2148083" cy="1282414"/>
              </a:xfrm>
              <a:prstGeom prst="rect">
                <a:avLst/>
              </a:prstGeom>
              <a:solidFill>
                <a:srgbClr val="E2E2E2"/>
              </a:solidFill>
              <a:ln w="25400" cap="flat">
                <a:solidFill>
                  <a:srgbClr val="2584A3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1" name="Feature red.…"/>
              <p:cNvSpPr txBox="1"/>
              <p:nvPr/>
            </p:nvSpPr>
            <p:spPr>
              <a:xfrm>
                <a:off x="63500" y="450730"/>
                <a:ext cx="2021083" cy="4719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b="0"/>
                </a:pPr>
                <a:r>
                  <a:rPr lang="en-US" dirty="0" smtClean="0"/>
                  <a:t>Evaluation</a:t>
                </a:r>
                <a:endParaRPr dirty="0"/>
              </a:p>
            </p:txBody>
          </p:sp>
        </p:grpSp>
        <p:sp>
          <p:nvSpPr>
            <p:cNvPr id="9" name="3"/>
            <p:cNvSpPr/>
            <p:nvPr/>
          </p:nvSpPr>
          <p:spPr>
            <a:xfrm>
              <a:off x="0" y="0"/>
              <a:ext cx="320729" cy="321739"/>
            </a:xfrm>
            <a:prstGeom prst="rect">
              <a:avLst/>
            </a:prstGeom>
            <a:solidFill>
              <a:srgbClr val="2584A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4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lang="en-US" dirty="0" smtClean="0"/>
                <a:t>4</a:t>
              </a:r>
              <a:endParaRPr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375" y="1300162"/>
            <a:ext cx="8020050" cy="71532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epeer"/>
          <p:cNvGrpSpPr/>
          <p:nvPr/>
        </p:nvGrpSpPr>
        <p:grpSpPr>
          <a:xfrm>
            <a:off x="286354" y="294269"/>
            <a:ext cx="2148086" cy="1282417"/>
            <a:chOff x="0" y="0"/>
            <a:chExt cx="2148084" cy="1282415"/>
          </a:xfrm>
        </p:grpSpPr>
        <p:grpSp>
          <p:nvGrpSpPr>
            <p:cNvPr id="8" name="Groepeer"/>
            <p:cNvGrpSpPr/>
            <p:nvPr/>
          </p:nvGrpSpPr>
          <p:grpSpPr>
            <a:xfrm>
              <a:off x="0" y="0"/>
              <a:ext cx="2148084" cy="1282415"/>
              <a:chOff x="0" y="0"/>
              <a:chExt cx="2148083" cy="1282414"/>
            </a:xfrm>
          </p:grpSpPr>
          <p:sp>
            <p:nvSpPr>
              <p:cNvPr id="10" name="Rechthoek"/>
              <p:cNvSpPr/>
              <p:nvPr/>
            </p:nvSpPr>
            <p:spPr>
              <a:xfrm>
                <a:off x="0" y="0"/>
                <a:ext cx="2148083" cy="1282414"/>
              </a:xfrm>
              <a:prstGeom prst="rect">
                <a:avLst/>
              </a:prstGeom>
              <a:solidFill>
                <a:srgbClr val="E2E2E2"/>
              </a:solidFill>
              <a:ln w="25400" cap="flat">
                <a:solidFill>
                  <a:srgbClr val="2584A3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1" name="Feature red.…"/>
              <p:cNvSpPr txBox="1"/>
              <p:nvPr/>
            </p:nvSpPr>
            <p:spPr>
              <a:xfrm>
                <a:off x="63500" y="450730"/>
                <a:ext cx="2021083" cy="4719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b="0"/>
                </a:pPr>
                <a:r>
                  <a:rPr lang="en-US" dirty="0" smtClean="0"/>
                  <a:t>Evaluation</a:t>
                </a:r>
                <a:endParaRPr dirty="0"/>
              </a:p>
            </p:txBody>
          </p:sp>
        </p:grpSp>
        <p:sp>
          <p:nvSpPr>
            <p:cNvPr id="9" name="3"/>
            <p:cNvSpPr/>
            <p:nvPr/>
          </p:nvSpPr>
          <p:spPr>
            <a:xfrm>
              <a:off x="0" y="0"/>
              <a:ext cx="320729" cy="321739"/>
            </a:xfrm>
            <a:prstGeom prst="rect">
              <a:avLst/>
            </a:prstGeom>
            <a:solidFill>
              <a:srgbClr val="2584A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4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lang="en-US" dirty="0" smtClean="0"/>
                <a:t>4</a:t>
              </a:r>
              <a:endParaRPr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375" y="1300162"/>
            <a:ext cx="8020050" cy="715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19571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epeer"/>
          <p:cNvGrpSpPr/>
          <p:nvPr/>
        </p:nvGrpSpPr>
        <p:grpSpPr>
          <a:xfrm>
            <a:off x="286354" y="294269"/>
            <a:ext cx="2148086" cy="1282417"/>
            <a:chOff x="0" y="0"/>
            <a:chExt cx="2148084" cy="1282415"/>
          </a:xfrm>
        </p:grpSpPr>
        <p:grpSp>
          <p:nvGrpSpPr>
            <p:cNvPr id="8" name="Groepeer"/>
            <p:cNvGrpSpPr/>
            <p:nvPr/>
          </p:nvGrpSpPr>
          <p:grpSpPr>
            <a:xfrm>
              <a:off x="0" y="0"/>
              <a:ext cx="2148084" cy="1282415"/>
              <a:chOff x="0" y="0"/>
              <a:chExt cx="2148083" cy="1282414"/>
            </a:xfrm>
          </p:grpSpPr>
          <p:sp>
            <p:nvSpPr>
              <p:cNvPr id="10" name="Rechthoek"/>
              <p:cNvSpPr/>
              <p:nvPr/>
            </p:nvSpPr>
            <p:spPr>
              <a:xfrm>
                <a:off x="0" y="0"/>
                <a:ext cx="2148083" cy="1282414"/>
              </a:xfrm>
              <a:prstGeom prst="rect">
                <a:avLst/>
              </a:prstGeom>
              <a:solidFill>
                <a:srgbClr val="E2E2E2"/>
              </a:solidFill>
              <a:ln w="25400" cap="flat">
                <a:solidFill>
                  <a:srgbClr val="2584A3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1" name="Feature red.…"/>
              <p:cNvSpPr txBox="1"/>
              <p:nvPr/>
            </p:nvSpPr>
            <p:spPr>
              <a:xfrm>
                <a:off x="63500" y="450730"/>
                <a:ext cx="2021083" cy="4719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b="0"/>
                </a:pPr>
                <a:r>
                  <a:rPr lang="en-US" dirty="0" smtClean="0"/>
                  <a:t>Evaluation</a:t>
                </a:r>
                <a:endParaRPr dirty="0"/>
              </a:p>
            </p:txBody>
          </p:sp>
        </p:grpSp>
        <p:sp>
          <p:nvSpPr>
            <p:cNvPr id="9" name="3"/>
            <p:cNvSpPr/>
            <p:nvPr/>
          </p:nvSpPr>
          <p:spPr>
            <a:xfrm>
              <a:off x="0" y="0"/>
              <a:ext cx="320729" cy="321739"/>
            </a:xfrm>
            <a:prstGeom prst="rect">
              <a:avLst/>
            </a:prstGeom>
            <a:solidFill>
              <a:srgbClr val="2584A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4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lang="en-US" dirty="0" smtClean="0"/>
                <a:t>4</a:t>
              </a:r>
              <a:endParaRPr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375" y="1300162"/>
            <a:ext cx="8020050" cy="715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1647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98</Words>
  <Application>Microsoft Office PowerPoint</Application>
  <PresentationFormat>Custom</PresentationFormat>
  <Paragraphs>48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Helvetica</vt:lpstr>
      <vt:lpstr>Helvetica Neue</vt:lpstr>
      <vt:lpstr>Helvetica Neue Light</vt:lpstr>
      <vt:lpstr>Helvetica Neue Medium</vt:lpstr>
      <vt:lpstr>Helvetica Neue Thin</vt:lpstr>
      <vt:lpstr>Wingdings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cp:lastModifiedBy>Qiu, Peng</cp:lastModifiedBy>
  <cp:revision>6</cp:revision>
  <dcterms:modified xsi:type="dcterms:W3CDTF">2017-06-29T16:37:53Z</dcterms:modified>
</cp:coreProperties>
</file>